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5143500" cx="9144000"/>
  <p:notesSz cx="7559675" cy="10691800"/>
  <p:embeddedFontLst>
    <p:embeddedFont>
      <p:font typeface="Roboto"/>
      <p:regular r:id="rId54"/>
      <p:bold r:id="rId55"/>
      <p:italic r:id="rId56"/>
      <p:boldItalic r:id="rId57"/>
    </p:embeddedFont>
    <p:embeddedFont>
      <p:font typeface="Montserrat"/>
      <p:regular r:id="rId58"/>
      <p:bold r:id="rId59"/>
      <p:italic r:id="rId60"/>
      <p:boldItalic r:id="rId61"/>
    </p:embeddedFont>
    <p:embeddedFont>
      <p:font typeface="Montserrat ExtraBold"/>
      <p:bold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4" roundtripDataSignature="AMtx7mhpGWYq5EPmEhkzPcR4bvVroCSs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MontserratExtraBold-bold.fntdata"/><Relationship Id="rId61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64" Type="http://customschemas.google.com/relationships/presentationmetadata" Target="metadata"/><Relationship Id="rId63" Type="http://schemas.openxmlformats.org/officeDocument/2006/relationships/font" Target="fonts/MontserratExtraBold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Montserrat-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Roboto-bold.fntdata"/><Relationship Id="rId10" Type="http://schemas.openxmlformats.org/officeDocument/2006/relationships/slide" Target="slides/slide6.xml"/><Relationship Id="rId54" Type="http://schemas.openxmlformats.org/officeDocument/2006/relationships/font" Target="fonts/Roboto-regular.fntdata"/><Relationship Id="rId13" Type="http://schemas.openxmlformats.org/officeDocument/2006/relationships/slide" Target="slides/slide9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8.xml"/><Relationship Id="rId56" Type="http://schemas.openxmlformats.org/officeDocument/2006/relationships/font" Target="fonts/Roboto-italic.fntdata"/><Relationship Id="rId15" Type="http://schemas.openxmlformats.org/officeDocument/2006/relationships/slide" Target="slides/slide11.xml"/><Relationship Id="rId59" Type="http://schemas.openxmlformats.org/officeDocument/2006/relationships/font" Target="fonts/Montserrat-bold.fntdata"/><Relationship Id="rId14" Type="http://schemas.openxmlformats.org/officeDocument/2006/relationships/slide" Target="slides/slide10.xml"/><Relationship Id="rId58" Type="http://schemas.openxmlformats.org/officeDocument/2006/relationships/font" Target="fonts/Montserrat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39106500f_0_5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939106500f_0_5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39106500f_0_6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939106500f_0_6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39106500f_0_7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939106500f_0_7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39106500f_0_8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939106500f_0_8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39106500f_0_9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939106500f_0_9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39106500f_0_10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939106500f_0_10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39106500f_0_10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939106500f_0_10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39106500f_0_1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939106500f_0_1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39106500f_0_1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939106500f_0_1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39106500f_0_1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939106500f_0_1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39106500f_0_14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939106500f_0_14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939106500f_0_15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939106500f_0_15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39106500f_0_16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939106500f_0_16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939106500f_0_17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939106500f_0_17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39106500f_0_18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939106500f_0_18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939106500f_0_19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939106500f_0_19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939106500f_0_20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939106500f_0_20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939106500f_0_20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3939106500f_0_20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939106500f_0_2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3939106500f_0_2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939106500f_0_22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939106500f_0_22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939106500f_0_23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3939106500f_0_23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939106500f_0_2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939106500f_0_2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939106500f_0_25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939106500f_0_25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939106500f_0_26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3939106500f_0_26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939106500f_0_27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3939106500f_0_27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939106500f_0_28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3939106500f_0_28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939106500f_0_28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3939106500f_0_28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939106500f_0_29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3939106500f_0_29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939106500f_0_30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3939106500f_0_30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939106500f_0_3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939106500f_0_31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939106500f_0_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939106500f_0_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939106500f_0_32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3939106500f_0_32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939106500f_0_33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3939106500f_0_33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939106500f_0_34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3939106500f_0_34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939106500f_0_35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3939106500f_0_35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939106500f_0_35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3939106500f_0_35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939106500f_0_36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3939106500f_0_36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939106500f_0_37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3939106500f_0_37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939106500f_0_38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3939106500f_0_38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939106500f_0_39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3939106500f_0_39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7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39106500f_0_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939106500f_0_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39106500f_0_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939106500f_0_1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39106500f_0_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939106500f_0_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939106500f_0_3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939106500f_0_3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39106500f_0_4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939106500f_0_4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9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9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0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0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1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1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1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1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1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1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81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2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3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3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5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6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6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6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7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7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7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8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79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/>
          <p:nvPr/>
        </p:nvSpPr>
        <p:spPr>
          <a:xfrm>
            <a:off x="1551960" y="1446120"/>
            <a:ext cx="5858640" cy="2244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SEJAM</a:t>
            </a:r>
            <a:b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BEM-VINDOS</a:t>
            </a:r>
            <a:endParaRPr b="0" i="0" sz="4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3956040" y="1865160"/>
            <a:ext cx="1757160" cy="12492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3939106500f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939106500f_0_52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Por que fazer Concurso?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g3939106500f_0_52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939106500f_0_52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17500" lvl="0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37, II da Constituição Federal: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"a investidura em cargo ou emprego público depende de aprovação prévia em concurso público de provas ou de provas e títulos, de acordo com a natureza e a complexidade do cargo ou emprego, na forma prevista em lei, ressalvadas as nomeações para cargo em comissão declarado em lei de livre nomeação e exoneração;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Igualdade de acesso aos cargos públicos.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Profissionalização da Gestão.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Fim das contratações precárias: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"Art. 37, IX da CF - a lei estabelecerá os casos de contratação por tempo determinado para atender a necessidade temporária de excepcional interesse público;"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3939106500f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939106500f_0_63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Princípios Norteadores - O "LIMPE" nos Concursos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g3939106500f_0_63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939106500f_0_63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egalidade: Cumprir a lei estritamente.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mpessoalidade: Não favorecer ninguém.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oralidade: Ética na seleção.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ublicidade: Transparência total.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ficiência: Selecionar os melhores.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3939106500f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939106500f_0_73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Antes do Edital: Planejamento obrigatório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g3939106500f_0_73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939106500f_0_73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g3939106500f_0_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0" y="1093300"/>
            <a:ext cx="4876800" cy="29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3939106500f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939106500f_0_83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Antes do Edital: Planejamento obrigatório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g3939106500f_0_83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3939106500f_0_83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concurso começa muito antes da publicação do edital.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 no planejamento = Concurso suspenso pelo TCE.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939106500f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939106500f_0_91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Antes do Edital: Planejamento obrigatório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g3939106500f_0_91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939106500f_0_91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TCE-PR determina a suspensão de concursos quando há falhas graves no planejamento, como omissão de informações obrigatórias nos sistemas de controle (SIAP), descumprimento de regras de publicidade e transparência, ou indícios de comprometimento da imparcialidade, exigindo investigação aprofundada e medidas cautelares para prevenir lesão ao erário e assegurar a eficácia da decisão final.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Em caso de suspensão judicial, o TCE-PR orienta alternativas como cessão funcional de servidores ou contratação temporária, desde que demonstrada a situação excepcional e observados os requisitos legais e jurisprudenciais.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231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3939106500f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939106500f_0_100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Antes do Edital: Planejamento obrigatório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g3939106500f_0_100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939106500f_0_100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Tribunal de Contas do Estado do Paraná (TCE-PR) suspende concursos públicos principalmente por falhas graves no planejamento e execução do certame, que podem comprometer a legalidade, a transparência e a eficiência da seleção. As principais causas identificadas nos julgados do TCE-PR são: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3130"/>
              </a:buClr>
              <a:buSzPts val="1400"/>
              <a:buFont typeface="Times New Roman"/>
              <a:buAutoNum type="arabicPeriod"/>
            </a:pPr>
            <a:r>
              <a:rPr b="1"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Incompatibilidade entre atribuições do cargo e requisitos do edital:</a:t>
            </a:r>
            <a:endParaRPr b="1"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Quando o conteúdo programático ou as exigências de escolaridade não correspondem à complexidade das funções previstas para o cargo, especialmente em áreas técnicas ou tributárias. Exemplo: exigência de nível médio para funções de alta complexidade, ou acúmulo indevido de atribuições em um único cargo, em desacordo com os princípios da eficiência e especialidade. Nesses casos, o TCE-PR determina a suspensão cautelar do concurso até a adequação do edital e das condições de seleção.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231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3939106500f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939106500f_0_109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Antes do Edital: Planejamento obrigatório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g3939106500f_0_109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939106500f_0_109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Critérios subjetivos ou desiguais na avaliação de títulos ou experiência profissional:</a:t>
            </a:r>
            <a:endParaRPr b="1"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adoção de critérios genéricos, subjetivos ou não transparentes na prova de títulos pode configurar afronta à legalidade, à isonomia e comprometer a lisura do certame, justificando a suspensão cautelar e a revisão das etapas do concurso.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Retificação do edital em momento inadequado:</a:t>
            </a:r>
            <a:endParaRPr b="1"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Alterações no edital realizadas a poucos dias da prova, sem garantir tempo hábil para os candidatos se adaptarem, podem gerar insegurança jurídica e justificar a suspensão do certame.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Remuneração desproporcional à complexidade do cargo:</a:t>
            </a:r>
            <a:endParaRPr b="1"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Oferecer remuneração incompatível com as atribuições do cargo pode ser considerado irregular e motivar a suspensão do concurso, especialmente quando há risco de nomeação de servidores não habilitados para funções essenciais.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939106500f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939106500f_0_119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Antes do Edital: Planejamento obrigatório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3939106500f_0_119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939106500f_0_119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Falta de transparência e publicidade:</a:t>
            </a:r>
            <a:b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TCE-PR exige ampla divulgação dos critérios de pontuação e das etapas do concurso, para viabilizar o controle social e garantir a lisura do processo seletivo. O descumprimento dessas exigências pode levar à suspensão do certame.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A</a:t>
            </a:r>
            <a:r>
              <a:rPr b="1"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cúmulo</a:t>
            </a:r>
            <a:r>
              <a:rPr b="1"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indevido de atribuições:</a:t>
            </a:r>
            <a:b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Quando o cargo ofertado reúne funções típicas de diferentes áreas (por exemplo, administração tributária e outras atividades municipais) sem a devida segregação, o Tribunal pode suspender o concurso até a correção do edital.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3939106500f_0_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939106500f_0_127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Checklist do Planejamento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g3939106500f_0_127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939106500f_0_127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3130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Lei de Criação dos Cargos (Vagas existem?).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3130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Vacância (O cargo está vago?).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3130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Justificativa da Necessidade (Por que contratar agora?).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3939106500f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939106500f_0_136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Lei de Responsabilidade Fiscal (LRF)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g3939106500f_0_136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939106500f_0_136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130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Estudo de Impacto Orçamentário-Financeiro.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3130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Declaração do Ordenador de Despesa.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3130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Adequação à LOA (Lei Orçamentária Anual).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23130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rgbClr val="32313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Respeito ao limite prudencial de gastos com pessoal.</a:t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/>
          <p:nvPr/>
        </p:nvSpPr>
        <p:spPr>
          <a:xfrm>
            <a:off x="422640" y="313200"/>
            <a:ext cx="3927960" cy="460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100" u="none" cap="none" strike="noStrike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José Augusto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422640" y="855720"/>
            <a:ext cx="3927960" cy="460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100" u="none" cap="none" strike="noStrike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Currículo:</a:t>
            </a:r>
            <a:b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500" u="none" cap="none" strike="noStrike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Advogado, Procurador Legislativo,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Pós-Graduado em Direito Público, Direito do Trabalho e Previdenciário.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531720" y="765000"/>
            <a:ext cx="319212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3939106500f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939106500f_0_145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Lei de Responsabilidade Fiscal (LRF)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g3939106500f_0_145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939106500f_0_145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130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limite de gasto com pessoal nas câmaras municipais é de </a:t>
            </a:r>
            <a:r>
              <a:rPr lang="pt-BR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70% da sua dotação orçamentária (duodécimo) para folha de pagamento. Adicionalmente, a Lei de Responsabilidade Fiscal (LRF) estabelece que a despesa total com pessoal do Legislativo não pode exceder 6% da Receita Corrente Líquida (RCL) do município. 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A0A0A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Emenda Constitucional 109/2021 determinou a inclusão de inativos e pensionistas no cálculo do limite de pessoal, afetando o cumprimento da regra a partir da legislatura subsequente.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A0A0A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limite máximo de gastos com pessoal em municípios, definido pela Lei de Responsabilidade Fiscal (LRF), é de </a:t>
            </a:r>
            <a:r>
              <a:rPr lang="pt-BR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60% da Receita Corrente Líquida (RCL), sendo 54% para o Poder Executivo e 6% para o Legislativo. Se ultrapassado, o município enfrenta restrições, como vedação a aumentos salariais e novas contratações, conforme o limite prudencial. 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3939106500f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939106500f_0_155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Comissão Organizadora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g3939106500f_0_155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3939106500f_0_155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Obrigatória a participação de servidores efetivos.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Função: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Fiscalizar a empresa contratada, não elaborar a prova.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Acompanhar todas as etapas (lacres, locais de prova, recursos).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3939106500f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939106500f_0_164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Contratação da Banca Examinadora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g3939106500f_0_164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939106500f_0_164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 14.133/2021 (Nova Lei de Licitações):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Definição clara do objeto no Termo de Referência.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Critérios técnicos de escolha.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3939106500f_0_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939106500f_0_173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Como contratar a Banca?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g3939106500f_0_173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939106500f_0_173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Dispensa de Licitação: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Pelo valor (municípios pequenos) ou Instituição sem fins lucrativos (art. 75, XV).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Inexigibilidade: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Notória especialização (bancas de grande porte/renome).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Pregão: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Cuidado! Preço menor nem sempre garante segurança e sigilo.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3939106500f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3939106500f_0_182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O Edital é a Lei do Concurso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g3939106500f_0_182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939106500f_0_182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Vinculação ao instrumento convocatório.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Administração </a:t>
            </a:r>
            <a:r>
              <a:rPr i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pode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descumprir suas próprias regras.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Edital não pode inovar contra a Lei Municipal (não pode exigir o que a lei do cargo não exige).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3939106500f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3939106500f_0_191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Prova de Títulos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g3939106500f_0_191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939106500f_0_191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Caráter preferencialmente </a:t>
            </a: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Classificatório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Vedação ao caráter Eliminatório (regra geral).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Objetivo: Valorizar a qualificação acadêmica e profissional.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3939106500f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3939106500f_0_200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Prova de Títulos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g3939106500f_0_200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939106500f_0_200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Cuidado com o Excesso!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lphaLcPeriod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pontuação dos títulos não pode ser excessiva a ponto de anular o esforço da prova escrita.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lphaLcPeriod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Jurisprudência do STF: Títulos devem ter peso razoável (ex: máx 10-20% da nota total).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3939106500f_0_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939106500f_0_208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Restrições aos Candidatos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g3939106500f_0_208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939106500f_0_208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Município pode proibir candidatos por idade, altura ou aparência?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3939106500f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3939106500f_0_217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Restrições aos Candidatos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g3939106500f_0_217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939106500f_0_217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 da Lei e da Natureza do Cargo.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Súmula 683 do STF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"O limite de idade... só se legitima quando compreendido nos limites estritos e razoáveis de discricionariedade ditada pela natureza do encargo."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 válido: Guarda Municipal / Bombeiro.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 inválido: Auxiliar Administrativo.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3939106500f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3939106500f_0_226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Restrições aos Candidatos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g3939106500f_0_226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939106500f_0_226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Tatuagens em Concursos (RE 898.450)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Regra: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Editais não podem eliminar candidatos por tatuagem.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Exceção: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Tatuagens que violem valores constitucionais (incitação à violência, racismo, terrorismo).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422640" y="313200"/>
            <a:ext cx="8645040" cy="460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Objetivos da aula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531720" y="765000"/>
            <a:ext cx="319212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422640" y="855720"/>
            <a:ext cx="7898760" cy="360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Compreender o ciclo completo do concurso público.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Mitigar riscos jurídicos e evitar anulações (TCE/Judiciário).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Atualização jurisprudencial (STF/STJ).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Debater pontos polêmicos do dia a dia municipal.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3939106500f_0_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939106500f_0_234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Exame Psicotécnico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g3939106500f_0_234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939106500f_0_234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Súmula Vinculante 44: </a:t>
            </a:r>
            <a:r>
              <a:rPr lang="pt-BR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"Só por lei se pode sujeitar a exame psicotécnico a habilitação de candidato a cargo público".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Requisitos de Validade: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Previsão em Lei.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Previsão no Edital.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Critérios Objetivos e Científicos.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Direito a Recurso.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3939106500f_0_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939106500f_0_244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 Sistema de Cotas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g3939106500f_0_244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939106500f_0_244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PCD (Pessoas com Deficiência):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Obrigatório (Art. 37, VIII, CF). Reserva mínima (geralmente 5%) e máxima (20%).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Cotas Raciais: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Constitucionalidade afirmada pelo STF. Verificar legislação local (Lei 12.990/14 federal como parâmetro: 20%).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g3939106500f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939106500f_0_253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 Sistema de Cotas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g3939106500f_0_253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939106500f_0_253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chemeClr val="dk1"/>
                </a:solidFill>
              </a:rPr>
              <a:t>Verdadeiro ou Falso?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➔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Prefeito pode criar concurso apenas para cadastro de reserva para evitar obrigação de contratar?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➔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candidato aprovado pode escolher o final da fila se for convocado e não quiser assumir agora?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3939106500f_0_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939106500f_0_263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 Sistema de Cotas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g3939106500f_0_263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3939106500f_0_263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chemeClr val="dk1"/>
                </a:solidFill>
              </a:rPr>
              <a:t>Verdadeiro ou Falso?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➔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edital deve refletir a real necessidade. Cadastro de reserva exclusivo sem justificativa forte pode ser considerado desvio de finalidade se houver cargos vagos ocupados por temporários.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➔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maioria dos estatutos permite o pedido de "final de fila", mas é uma única vez. Se for chamado novamente e não assumir, perde a vaga.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3939106500f_0_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3939106500f_0_272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 Sistema de Cotas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g3939106500f_0_272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939106500f_0_272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chemeClr val="dk1"/>
                </a:solidFill>
              </a:rPr>
              <a:t>Verdadeiro ou Falso?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➔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permitido ao servidor em estágio probatório exercer funções de chefia, direção ou assessoramento?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3939106500f_0_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939106500f_0_280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 Sistema de Cotas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g3939106500f_0_280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3939106500f_0_280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chemeClr val="dk1"/>
                </a:solidFill>
              </a:rPr>
              <a:t>Verdadeiro ou Falso?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➔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estágio probatório não impede que o servidor assuma cargos de confiança ou funções gratificadas, desde que previstos na legislação local.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3939106500f_0_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939106500f_0_288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 Sistema de Cotas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g3939106500f_0_288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3939106500f_0_288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João é motorista concursado da Prefeitura há 10 anos. Nesse tempo, ele se formou em Direito e passou na OAB. O Prefeito, gostando muito do trabalho de João, quer fazer um 'concurso interno' apenas para os servidores da casa, permitindo que João vire Procurador Municipal. Isso é possível?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3939106500f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3939106500f_0_296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 Sistema de Cotas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g3939106500f_0_296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3939106500f_0_296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Isso se chama "Ascensão Funcional" e é </a:t>
            </a: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inconstitucional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(Súmula Vinculante 43 do STF). Para virar Procurador, João deve prestar um novo concurso público aberto a todos os cidadãos, em igualdade de condições.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3939106500f_0_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3939106500f_0_304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Quem NÃO pode participar da Banca?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g3939106500f_0_304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3939106500f_0_304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Cônjuges ou parentes de candidatos (até 3º grau).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Sócios comerciais de candidatos.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Professores de cursinhos preparatórios (conflito de interesse).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3939106500f_0_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3939106500f_0_313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Convocação e Nomeação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g3939106500f_0_313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3939106500f_0_313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Publicação no Diário Oficial.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Convocação Pessoal (Telegrama/E-mail) é obrigatória segundo jurisprudência (Princípio da Publicidade e Razoabilidade).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basta fixar no mural da prefeitura!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3939106500f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939106500f_0_2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Assuntos abordados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g3939106500f_0_2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939106500f_0_2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Possibilidades do Concurso Interno?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Motivações e Fundamento Constitucional.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Planejamento Obrigatório e Orçamento.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Terceirização (Banca Examinadora).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O Edital: A Lei do Concurso.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Prova de Títulos.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Restrições (Idade, Tatuagem, Altura).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3939106500f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3939106500f_0_322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Acumulação de Cargos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g3939106500f_0_322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939106500f_0_322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Regra: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Proibido acumular cargos remunerados.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Exceções (Se houver compatibilidade de horários):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Professores.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Professor + outro de qualquer natureza.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Profissionais de Saúde (regulamentados).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g3939106500f_0_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3939106500f_0_331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Estágio Probatório vs. Estabilidade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g3939106500f_0_331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3939106500f_0_331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Estágio Probatório: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Período de avaliação (3 anos).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Estabilidade: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Garantia adquirida após aprovação no estágio.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3939106500f_0_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3939106500f_0_341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Avaliação Especial de Desempenho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g3939106500f_0_341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939106500f_0_341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Obrigatória para aquisição da estabilidade (EC 19/98).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Comissão instituída para essa finalidade.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Critérios: Assiduidade, disciplina, capacidade de iniciativa, produtividade, responsabilidade.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3939106500f_0_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3939106500f_0_350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Perda do Cargo do Servidor Estável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g3939106500f_0_350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939106500f_0_350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Sentença judicial transitada em julgado.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 Administrativo Disciplinar (PAD).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Reprovação em avaliação periódica de desempenho (Art. 41, CF).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Excesso de despesa com pessoal (LRF - Art. 169 CF).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3939106500f_0_3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939106500f_0_359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Outros Pontos Polêmicos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g3939106500f_0_359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3939106500f_0_359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Regra (RE 598.099):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Candidato aprovado </a:t>
            </a:r>
            <a:r>
              <a:rPr i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dentro das vagas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edital tem direito líquido e certo à nomeação.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Exceção: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Situações excepcionalíssimas, imprevisíveis e graves (crise financeira não basta por si só).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3939106500f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3939106500f_0_368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Cadastro de Reserva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4" name="Google Shape;414;g3939106500f_0_368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939106500f_0_368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 apenas "Expectativa de Direito".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Quando vira Direito?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houver preterição (contratação de terceirizados para a vaga do CR durante a validade do concurso).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g3939106500f_0_3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3939106500f_0_377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Validade do Concurso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g3939106500f_0_377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3939106500f_0_377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Regra: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Até 2 anos, prorrogável uma vez por igual período.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Prorrogação: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Ato discricionário do Prefeito (não é obrigado a prorrogar).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g3939106500f_0_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3939106500f_0_386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Vagas Surgidas durante o Concurso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g3939106500f_0_386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3939106500f_0_386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Cenário: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Eram 10 vagas. Aposentaram-se mais 5 servidores durante a validade.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aprovado em cadastro de reserva passa a ter direito subjetivo?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STJ: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Tendência a reconhecer o direito se houver manifesta necessidade e orçamento.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3939106500f_0_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3939106500f_0_395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Terceirização Ilícita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g3939106500f_0_395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3939106500f_0_395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Contratar OS (Organização Social) ou OSCIP para fazer o "fim" do município (atividade-fim) burlando o concurso.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Consequência: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Ação de Improbidade Administrativa.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2313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13716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9680" cy="513936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78"/>
          <p:cNvSpPr/>
          <p:nvPr/>
        </p:nvSpPr>
        <p:spPr>
          <a:xfrm>
            <a:off x="1639800" y="1762920"/>
            <a:ext cx="5860440" cy="2246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PARABÉNS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FF6C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PELA CONCLUSÃO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DO SEU CURSO!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3939106500f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939106500f_0_11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Assuntos abordados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g3939106500f_0_11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939106500f_0_11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Cotas (PCD e Raciais)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Impedimentos da Banca Examinadora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Posse e Nomeação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Estágio Probatório e Estabilidade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Pontos Polêmicos e Jurisprudência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3939106500f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939106500f_0_18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Possibilidades do Concurso Interno?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g3939106500f_0_18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939106500f_0_18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existe concurso interno para provimento originário em cargo diferente.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Antigamente, existia a "ascensão funcional" (pular de cargo médio para superior).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Inconstitucional (CF/88).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3939106500f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939106500f_0_27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Possibilidades do Concurso Interno?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g3939106500f_0_27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939106500f_0_27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existe concurso interno para provimento originário em cargo diferente.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Antigamente, existia a "ascensão funcional" (pular de cargo médio para superior).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Inconstitucional (CF/88).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3939106500f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939106500f_0_34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Possibilidades do Concurso Interno?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g3939106500f_0_34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939106500f_0_34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Súmula Vinculante 43 (STF)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"É inconstitucional toda modalidade de provimento que propicie ao servidor investir-se, sem prévia aprovação em concurso público destinado ao seu provimento, em cargo que não integra a carreira na qual anteriormente investido."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939106500f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939106500f_0_43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O que é permitido?</a:t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3939106500f_0_43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939106500f_0_43"/>
          <p:cNvSpPr/>
          <p:nvPr/>
        </p:nvSpPr>
        <p:spPr>
          <a:xfrm>
            <a:off x="422640" y="855720"/>
            <a:ext cx="7898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➢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Promoção/Progressão: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Crescimento </a:t>
            </a:r>
            <a:r>
              <a:rPr i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dentro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mesma carreira (Ex: Fiscal I -&gt; Fiscal II). </a:t>
            </a: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PERMITIDO.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➢"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Transposição/Ascensão: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Mudança de carreira (Ex: Auxiliar Administrativo -&gt; Advogado). </a:t>
            </a: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PROIBIDO.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